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15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  <a:defRPr sz="2400" b="0" i="0" u="none" strike="noStrike" cap="non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  <a:defRPr sz="2400" b="0" i="0" u="none" strike="noStrike" cap="non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2400" b="1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pic" idx="4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39824" y="760412"/>
            <a:ext cx="3048364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4 объекта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66764" y="760412"/>
            <a:ext cx="2393999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76001" y="760412"/>
            <a:ext cx="2388886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вадратная каритнка с подписью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32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3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ая каритнка с подписью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32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3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оризонтальная каритнка с подписью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32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3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  <a:defRPr sz="2000" b="0" i="0" u="none" strike="noStrike" cap="non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Заголовок и два объекта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Заголовок и сравнение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512000" y="2636475"/>
            <a:ext cx="4404000" cy="757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276000" y="2633318"/>
            <a:ext cx="4404000" cy="760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512000" y="760412"/>
            <a:ext cx="4404000" cy="757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512000" y="1877668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275998" y="757256"/>
            <a:ext cx="4404000" cy="760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276000" y="1877668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три подзаголоавка с объектами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39824" y="2636475"/>
            <a:ext cx="3048364" cy="757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8003813" y="2633321"/>
            <a:ext cx="3055075" cy="760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5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6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 трех объектов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139824" y="760412"/>
            <a:ext cx="3048364" cy="757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139824" y="1877668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8003813" y="757258"/>
            <a:ext cx="3055075" cy="760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8003813" y="1877668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5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6"/>
          </p:nvPr>
        </p:nvSpPr>
        <p:spPr>
          <a:xfrm>
            <a:off x="4548187" y="1877668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три объекта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39824" y="2633321"/>
            <a:ext cx="3048364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8003813" y="2633321"/>
            <a:ext cx="3055075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523999" y="2636475"/>
            <a:ext cx="9132890" cy="3096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 idx="4294967295"/>
          </p:nvPr>
        </p:nvSpPr>
        <p:spPr>
          <a:xfrm>
            <a:off x="5303824" y="2200275"/>
            <a:ext cx="6428999" cy="23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 sz="34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Основы</a:t>
            </a:r>
            <a:r>
              <a:rPr lang="ru-RU" sz="3400"/>
              <a:t> </a:t>
            </a:r>
            <a:r>
              <a:rPr lang="ru-RU" sz="34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компьютерных сетей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 sz="3400"/>
              <a:t>Технология Ethernet. Часть 2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5303837" y="4432721"/>
            <a:ext cx="6121500" cy="151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r>
              <a:rPr lang="ru-RU" sz="1800"/>
              <a:t>Основные концепции технологии Ethernet. CSMA/CD. MAC - адресация. Формат Ethernet фрейма. Коммутация. Микросегментация. Диагностика канального уровня.</a:t>
            </a:r>
          </a:p>
          <a:p>
            <a:pPr marL="0" marR="0" lvl="0" indent="-69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endParaRPr sz="18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endParaRPr sz="1800"/>
          </a:p>
        </p:txBody>
      </p:sp>
      <p:sp>
        <p:nvSpPr>
          <p:cNvPr id="140" name="Shape 140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303837" y="182562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r>
              <a:rPr lang="ru-RU" sz="2400" b="0" i="0" u="none" strike="noStrike" cap="non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</a:p>
        </p:txBody>
      </p:sp>
      <p:pic>
        <p:nvPicPr>
          <p:cNvPr id="142" name="Shape 142" descr="сети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37" y="174943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Collision domain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512000" y="2551800"/>
            <a:ext cx="9168000" cy="258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Collision domain </a:t>
            </a:r>
            <a:r>
              <a:rPr lang="ru-RU" sz="2400">
                <a:solidFill>
                  <a:srgbClr val="7F7F7F"/>
                </a:solidFill>
              </a:rPr>
              <a:t>- это часть сети Ethernet, все узлы которой конкурируют за общую разделяемую среду передачи и, следовательно, каждый узел которой может создать коллизию с любым другим узлом этой части сети.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В случае с “шиной” и </a:t>
            </a:r>
            <a:r>
              <a:rPr lang="ru-RU" sz="2400" b="1">
                <a:solidFill>
                  <a:srgbClr val="7F7F7F"/>
                </a:solidFill>
              </a:rPr>
              <a:t>“звездой” на хабах</a:t>
            </a:r>
            <a:r>
              <a:rPr lang="ru-RU" sz="2400">
                <a:solidFill>
                  <a:srgbClr val="7F7F7F"/>
                </a:solidFill>
              </a:rPr>
              <a:t>, доменом коллизий является </a:t>
            </a:r>
            <a:r>
              <a:rPr lang="ru-RU" sz="2400" b="1">
                <a:solidFill>
                  <a:srgbClr val="7F7F7F"/>
                </a:solidFill>
              </a:rPr>
              <a:t>вся сеть</a:t>
            </a:r>
            <a:r>
              <a:rPr lang="ru-RU" sz="2400">
                <a:solidFill>
                  <a:srgbClr val="7F7F7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500">
                <a:solidFill>
                  <a:srgbClr val="2F5897"/>
                </a:solidFill>
              </a:rPr>
              <a:t>Оставшиеся проблемы после перехода к топологии «Звезда»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Коллизии. </a:t>
            </a:r>
            <a:r>
              <a:rPr lang="ru-RU" sz="2400">
                <a:solidFill>
                  <a:srgbClr val="7F7F7F"/>
                </a:solidFill>
              </a:rPr>
              <a:t>При возрастании количества устройств в сети и интенсивности обмена данными сеть становиться практически неработоспособной.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Режим half-duplex. </a:t>
            </a:r>
            <a:r>
              <a:rPr lang="ru-RU" sz="2400">
                <a:solidFill>
                  <a:srgbClr val="7F7F7F"/>
                </a:solidFill>
              </a:rPr>
              <a:t>Устройство не может одновременно вести прием и передачу.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300" y="2714249"/>
            <a:ext cx="7656424" cy="41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737" y="75825"/>
            <a:ext cx="612457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512000" y="148375"/>
            <a:ext cx="9168000" cy="12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200">
                <a:solidFill>
                  <a:srgbClr val="2F5897"/>
                </a:solidFill>
              </a:rPr>
              <a:t>Внутренний буфер коммутатора. Store and forward.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475" y="1581150"/>
            <a:ext cx="77343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512000" y="307125"/>
            <a:ext cx="9168000" cy="19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Full duplex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512000" y="1323125"/>
            <a:ext cx="9168000" cy="231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 Порт коммутатора </a:t>
            </a:r>
            <a:r>
              <a:rPr lang="ru-RU" sz="2400" b="1">
                <a:solidFill>
                  <a:srgbClr val="000000"/>
                </a:solidFill>
              </a:rPr>
              <a:t>может</a:t>
            </a:r>
            <a:r>
              <a:rPr lang="ru-RU" sz="2400">
                <a:solidFill>
                  <a:srgbClr val="000000"/>
                </a:solidFill>
              </a:rPr>
              <a:t> вести одновременную передачу и приём, иными словами, коммутатор может работать в режиме </a:t>
            </a:r>
            <a:r>
              <a:rPr lang="ru-RU" sz="2400" b="1">
                <a:solidFill>
                  <a:srgbClr val="000000"/>
                </a:solidFill>
              </a:rPr>
              <a:t>full duplex</a:t>
            </a:r>
            <a:r>
              <a:rPr lang="ru-RU" sz="2400">
                <a:solidFill>
                  <a:srgbClr val="000000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125" y="3201987"/>
            <a:ext cx="676275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512000" y="148375"/>
            <a:ext cx="9168000" cy="125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>
                <a:solidFill>
                  <a:srgbClr val="2F5897"/>
                </a:solidFill>
              </a:rPr>
              <a:t>Таблица коммутации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937" y="1303800"/>
            <a:ext cx="8239125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Gigabit Ethernet switch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0" y="2268000"/>
            <a:ext cx="67818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12" y="1299712"/>
            <a:ext cx="10010775" cy="5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Fast Ethernet switch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847" y="273800"/>
            <a:ext cx="773830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01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Gigabit Ethernet switch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64000" y="776250"/>
            <a:ext cx="11064000" cy="69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>
                <a:solidFill>
                  <a:srgbClr val="FF0000"/>
                </a:solidFill>
              </a:rPr>
              <a:t>Collision domain</a:t>
            </a:r>
            <a:r>
              <a:rPr lang="ru-RU">
                <a:solidFill>
                  <a:srgbClr val="2F5897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vs</a:t>
            </a:r>
            <a:r>
              <a:rPr lang="ru-RU">
                <a:solidFill>
                  <a:srgbClr val="2F5897"/>
                </a:solidFill>
              </a:rPr>
              <a:t> broadcast domain</a:t>
            </a:r>
          </a:p>
        </p:txBody>
      </p:sp>
      <p:pic>
        <p:nvPicPr>
          <p:cNvPr id="274" name="Shape 274" descr="Снимок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900" y="2005250"/>
            <a:ext cx="4648200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Четыре задачи, требующие решения: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000000"/>
                </a:solidFill>
              </a:rPr>
              <a:t>1.Решить вопрос с адресацией фреймов.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000000"/>
                </a:solidFill>
              </a:rPr>
              <a:t>2.Решить вопрос проверки целостности фрейма после приёма.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000000"/>
                </a:solidFill>
              </a:rPr>
              <a:t>3.Решить, какому протоколу отдать этот пакет для дальнейшей обработки.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000000"/>
                </a:solidFill>
              </a:rPr>
              <a:t>4.Решить проблему с множественным доступом к среде передачи данных.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-RU"/>
              <a:t>Первые три задачи решает формат Ethernet кадра, четвёртую решает алгоритм CSMA/CD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512000" y="319925"/>
            <a:ext cx="9168000" cy="69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>
                <a:solidFill>
                  <a:srgbClr val="2F5897"/>
                </a:solidFill>
              </a:rPr>
              <a:t>Микросегментация</a:t>
            </a:r>
          </a:p>
        </p:txBody>
      </p:sp>
      <p:pic>
        <p:nvPicPr>
          <p:cNvPr id="281" name="Shape 281" descr="Снимок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700" y="1154175"/>
            <a:ext cx="6664599" cy="57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>
                <a:solidFill>
                  <a:srgbClr val="2F5897"/>
                </a:solidFill>
              </a:rPr>
              <a:t>Петля коммутации</a:t>
            </a:r>
          </a:p>
        </p:txBody>
      </p:sp>
      <p:pic>
        <p:nvPicPr>
          <p:cNvPr id="288" name="Shape 288" descr="Снимок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925" y="2158250"/>
            <a:ext cx="7980149" cy="35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512000" y="307125"/>
            <a:ext cx="9168000" cy="19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Практика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512000" y="2363025"/>
            <a:ext cx="9168000" cy="231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rgbClr val="7F7F7F"/>
              </a:buClr>
              <a:buSzPct val="100000"/>
              <a:buChar char="●"/>
            </a:pPr>
            <a:r>
              <a:rPr lang="ru-RU" sz="2400">
                <a:solidFill>
                  <a:srgbClr val="7F7F7F"/>
                </a:solidFill>
              </a:rPr>
              <a:t>Изучение Cisco CLI в Packet Tracer.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512000" y="2247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ru-RU" sz="2400"/>
              <a:t>Прочитать методичку к текущему занятию.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ru-RU" sz="2400"/>
              <a:t>Работа в Cisco Packet Tracer. Задание в прикрепленном файле.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525" y="396000"/>
            <a:ext cx="1533524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512000" y="3032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 sz="48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lang="ru-RU" sz="4000" b="0" i="0" u="none" strike="noStrike" cap="non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 следующем занятии…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lang="ru-RU" sz="4000"/>
              <a:t>Сетевой уровень. Часть 1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endParaRPr sz="4000" b="0" i="0" u="none" strike="noStrike" cap="non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5869" y="307667"/>
            <a:ext cx="2408663" cy="240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4218" y="0"/>
            <a:ext cx="3237781" cy="289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2711" y="4031980"/>
            <a:ext cx="2660794" cy="25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2609700" y="5097300"/>
            <a:ext cx="5219100" cy="10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/>
              <a:t>Классовая IPv4 - адресация. Протокол  ARP: связь IP-адреса и MAC-адреса. Формат IPv4 - пакета. Статическая маршрутизация. Диагностика сетевого уровня.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Адресация в Ethernet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512000" y="2704200"/>
            <a:ext cx="9168000" cy="276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В качестве адресации устройств придумали MAC (media access control) адреса.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MAC-адрес </a:t>
            </a:r>
            <a:r>
              <a:rPr lang="ru-RU" sz="2400">
                <a:solidFill>
                  <a:srgbClr val="7F7F7F"/>
                </a:solidFill>
              </a:rPr>
              <a:t>– уникальное(относительно) 6-ти байтовое число, которое принято записывать в </a:t>
            </a:r>
            <a:r>
              <a:rPr lang="ru-RU" sz="2400" b="1">
                <a:solidFill>
                  <a:srgbClr val="7F7F7F"/>
                </a:solidFill>
              </a:rPr>
              <a:t>HEX</a:t>
            </a:r>
            <a:r>
              <a:rPr lang="ru-RU" sz="2400">
                <a:solidFill>
                  <a:srgbClr val="7F7F7F"/>
                </a:solidFill>
              </a:rPr>
              <a:t> виде, например:  </a:t>
            </a:r>
            <a:r>
              <a:rPr lang="ru-RU" sz="2400" b="1">
                <a:solidFill>
                  <a:srgbClr val="7F7F7F"/>
                </a:solidFill>
              </a:rPr>
              <a:t>00-11-95-1C-D8-02</a:t>
            </a:r>
            <a:r>
              <a:rPr lang="ru-RU" sz="2400">
                <a:solidFill>
                  <a:srgbClr val="7F7F7F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MAC-address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80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MAC-адрес состоит из двух частей, первая распределяется между производителями оборудования, а вторая распределяется самим производителем. Таким образом по MAC-адресу можно понять фирму-производитель оборудования (если адрес не был программно изменен).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400" y="4212287"/>
            <a:ext cx="48291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Broadcast MAC адрес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0" y="3149600"/>
            <a:ext cx="86868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Формат Ethernet фрейма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512000" y="1989875"/>
            <a:ext cx="9168000" cy="249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В качестве адресации устройств придумали MAC (media access control) адреса.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MAC адрес </a:t>
            </a:r>
            <a:r>
              <a:rPr lang="ru-RU" sz="2400">
                <a:solidFill>
                  <a:srgbClr val="7F7F7F"/>
                </a:solidFill>
              </a:rPr>
              <a:t>– уникальное(относительно) 6-ти байтовое число, которое принято записывать в </a:t>
            </a:r>
            <a:r>
              <a:rPr lang="ru-RU" sz="2400" b="1">
                <a:solidFill>
                  <a:srgbClr val="7F7F7F"/>
                </a:solidFill>
              </a:rPr>
              <a:t>HEX</a:t>
            </a:r>
            <a:r>
              <a:rPr lang="ru-RU" sz="2400">
                <a:solidFill>
                  <a:srgbClr val="7F7F7F"/>
                </a:solidFill>
              </a:rPr>
              <a:t> виде, например:  </a:t>
            </a:r>
            <a:r>
              <a:rPr lang="ru-RU" sz="2400" b="1">
                <a:solidFill>
                  <a:srgbClr val="7F7F7F"/>
                </a:solidFill>
              </a:rPr>
              <a:t>00-11-95-1C-D8-02</a:t>
            </a:r>
            <a:r>
              <a:rPr lang="ru-RU" sz="2400">
                <a:solidFill>
                  <a:srgbClr val="7F7F7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4343400"/>
            <a:ext cx="80772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MTU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512000" y="1837475"/>
            <a:ext cx="9168000" cy="249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400">
              <a:solidFill>
                <a:srgbClr val="7F7F7F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666666"/>
                </a:solidFill>
              </a:rPr>
              <a:t>MTU</a:t>
            </a:r>
            <a:r>
              <a:rPr lang="ru-RU" sz="2400">
                <a:solidFill>
                  <a:srgbClr val="666666"/>
                </a:solidFill>
              </a:rPr>
              <a:t> (Maximum Transmission Unit; максимальная единица передачи) -  максимальный размер пакета, который может быть передан по сети без фрагментации. Для Ethernet это значение составляет 1500 байт</a:t>
            </a:r>
            <a:r>
              <a:rPr lang="ru-RU" sz="1100">
                <a:solidFill>
                  <a:srgbClr val="666666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4343400"/>
            <a:ext cx="80772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Broadcast domain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512000" y="2475600"/>
            <a:ext cx="9168000" cy="217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 b="1">
                <a:solidFill>
                  <a:srgbClr val="7F7F7F"/>
                </a:solidFill>
              </a:rPr>
              <a:t>Broadcast domain</a:t>
            </a:r>
            <a:r>
              <a:rPr lang="ru-RU" sz="2400">
                <a:solidFill>
                  <a:srgbClr val="7F7F7F"/>
                </a:solidFill>
              </a:rPr>
              <a:t> - это часть компьютерной сети, все хосты которой получат один и тот же широковещательный фрейм.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000">
                <a:solidFill>
                  <a:srgbClr val="2F5897"/>
                </a:solidFill>
              </a:rPr>
              <a:t>Коллизии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512000" y="1989875"/>
            <a:ext cx="9168000" cy="3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b="1">
                <a:solidFill>
                  <a:srgbClr val="7F7F7F"/>
                </a:solidFill>
              </a:rPr>
              <a:t>Коллизия</a:t>
            </a:r>
            <a:r>
              <a:rPr lang="ru-RU">
                <a:solidFill>
                  <a:srgbClr val="7F7F7F"/>
                </a:solidFill>
              </a:rPr>
              <a:t> – это «столкновение» двух и более сигналов, когда несколько станций начинают передачу со слишком маленькой разницей во времени. В результате, передаваемые данные становятся испорченными.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b="1">
                <a:solidFill>
                  <a:srgbClr val="7F7F7F"/>
                </a:solidFill>
              </a:rPr>
              <a:t>CSMA/CD</a:t>
            </a:r>
            <a:r>
              <a:rPr lang="ru-RU">
                <a:solidFill>
                  <a:srgbClr val="7F7F7F"/>
                </a:solidFill>
              </a:rPr>
              <a:t> (Carrier Sense Multiple Access with Collision Detection — множественный доступ с контролем несущей и обнаружением коллизий) – технология, используемая в Ethernet для совместного доступа к среде передачи данных, позволяющая обнаруживать возникающие коллизии и принимать меры по их уменьшению и устранению.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437" y="5157787"/>
            <a:ext cx="62388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Произвольный</PresentationFormat>
  <Paragraphs>76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GeekBrains</vt:lpstr>
      <vt:lpstr>Основы  компьютерных сетей Технология Ethernet. Часть 2</vt:lpstr>
      <vt:lpstr>Четыре задачи, требующие решения:</vt:lpstr>
      <vt:lpstr>Адресация в Ethernet</vt:lpstr>
      <vt:lpstr>MAC-address</vt:lpstr>
      <vt:lpstr>Broadcast MAC адрес</vt:lpstr>
      <vt:lpstr>Формат Ethernet фрейма</vt:lpstr>
      <vt:lpstr>MTU</vt:lpstr>
      <vt:lpstr>Broadcast domain</vt:lpstr>
      <vt:lpstr>Коллизии</vt:lpstr>
      <vt:lpstr>Collision domain</vt:lpstr>
      <vt:lpstr>Оставшиеся проблемы после перехода к топологии «Звезда»</vt:lpstr>
      <vt:lpstr>Презентация PowerPoint</vt:lpstr>
      <vt:lpstr>Внутренний буфер коммутатора. Store and forward.</vt:lpstr>
      <vt:lpstr>Full duplex</vt:lpstr>
      <vt:lpstr>Таблица коммутации</vt:lpstr>
      <vt:lpstr>Gigabit Ethernet switch</vt:lpstr>
      <vt:lpstr>Fast Ethernet switch</vt:lpstr>
      <vt:lpstr>Gigabit Ethernet switch</vt:lpstr>
      <vt:lpstr>Collision domain vs broadcast domain</vt:lpstr>
      <vt:lpstr>Микросегментация</vt:lpstr>
      <vt:lpstr>Петля коммутации</vt:lpstr>
      <vt:lpstr>Практика</vt:lpstr>
      <vt:lpstr>Домашнее задание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компьютерных сетей Технология Ethernet. Часть 2</dc:title>
  <cp:lastModifiedBy>sadmin</cp:lastModifiedBy>
  <cp:revision>1</cp:revision>
  <dcterms:modified xsi:type="dcterms:W3CDTF">2018-01-20T16:51:48Z</dcterms:modified>
</cp:coreProperties>
</file>